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56" r:id="rId2"/>
    <p:sldId id="308" r:id="rId3"/>
    <p:sldId id="331" r:id="rId4"/>
    <p:sldId id="328" r:id="rId5"/>
    <p:sldId id="329" r:id="rId6"/>
    <p:sldId id="309" r:id="rId7"/>
    <p:sldId id="333" r:id="rId8"/>
    <p:sldId id="356" r:id="rId9"/>
    <p:sldId id="314" r:id="rId10"/>
    <p:sldId id="334" r:id="rId11"/>
    <p:sldId id="335" r:id="rId12"/>
    <p:sldId id="315" r:id="rId13"/>
    <p:sldId id="357" r:id="rId14"/>
    <p:sldId id="358" r:id="rId15"/>
    <p:sldId id="337" r:id="rId16"/>
    <p:sldId id="336" r:id="rId17"/>
    <p:sldId id="344" r:id="rId18"/>
    <p:sldId id="305" r:id="rId19"/>
    <p:sldId id="310" r:id="rId20"/>
    <p:sldId id="339" r:id="rId21"/>
    <p:sldId id="312" r:id="rId22"/>
    <p:sldId id="348" r:id="rId23"/>
    <p:sldId id="349" r:id="rId24"/>
    <p:sldId id="327" r:id="rId25"/>
    <p:sldId id="325" r:id="rId26"/>
    <p:sldId id="338" r:id="rId27"/>
    <p:sldId id="345" r:id="rId28"/>
    <p:sldId id="346" r:id="rId29"/>
    <p:sldId id="311" r:id="rId30"/>
    <p:sldId id="317" r:id="rId31"/>
    <p:sldId id="319" r:id="rId32"/>
    <p:sldId id="342" r:id="rId33"/>
    <p:sldId id="340" r:id="rId34"/>
    <p:sldId id="341" r:id="rId35"/>
    <p:sldId id="352" r:id="rId36"/>
    <p:sldId id="351" r:id="rId37"/>
    <p:sldId id="353" r:id="rId38"/>
    <p:sldId id="343" r:id="rId39"/>
    <p:sldId id="354" r:id="rId40"/>
    <p:sldId id="318" r:id="rId41"/>
    <p:sldId id="355" r:id="rId42"/>
    <p:sldId id="26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195" autoAdjust="0"/>
  </p:normalViewPr>
  <p:slideViewPr>
    <p:cSldViewPr snapToGrid="0">
      <p:cViewPr varScale="1">
        <p:scale>
          <a:sx n="78" d="100"/>
          <a:sy n="78" d="100"/>
        </p:scale>
        <p:origin x="854" y="62"/>
      </p:cViewPr>
      <p:guideLst/>
    </p:cSldViewPr>
  </p:slideViewPr>
  <p:outlineViewPr>
    <p:cViewPr>
      <p:scale>
        <a:sx n="33" d="100"/>
        <a:sy n="33" d="100"/>
      </p:scale>
      <p:origin x="0" y="-528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6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59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5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54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09:55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09:55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09:55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09:55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09:55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09:55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09:55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09:55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09:55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09:55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09:55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 userDrawn="1"/>
        </p:nvSpPr>
        <p:spPr>
          <a:xfrm>
            <a:off x="838200" y="6333271"/>
            <a:ext cx="296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programozás 1.</a:t>
            </a: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3300"/>
                </a:solidFill>
                <a:latin typeface="Arial Narrow" panose="020B0606020202030204" pitchFamily="34" charset="0"/>
              </a:rPr>
              <a:t>Elágazások</a:t>
            </a:r>
            <a:r>
              <a:rPr lang="en-US" dirty="0">
                <a:solidFill>
                  <a:srgbClr val="003300"/>
                </a:solidFill>
                <a:latin typeface="Arial Narrow" panose="020B0606020202030204" pitchFamily="34" charset="0"/>
              </a:rPr>
              <a:t>, </a:t>
            </a:r>
            <a:r>
              <a:rPr lang="en-US" dirty="0" err="1">
                <a:solidFill>
                  <a:srgbClr val="003300"/>
                </a:solidFill>
                <a:latin typeface="Arial Narrow" panose="020B0606020202030204" pitchFamily="34" charset="0"/>
              </a:rPr>
              <a:t>ciklusok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noProof="0" dirty="0"/>
              <a:t>Elágazások, ciklusok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programozás 1.</a:t>
            </a:r>
          </a:p>
          <a:p>
            <a:r>
              <a:rPr lang="hu-HU" noProof="0" dirty="0"/>
              <a:t>2023.10.04.</a:t>
            </a:r>
          </a:p>
          <a:p>
            <a:r>
              <a:rPr lang="hu-HU" noProof="0" dirty="0" err="1"/>
              <a:t>Bede-Fazekas</a:t>
            </a:r>
            <a:r>
              <a:rPr lang="hu-HU" noProof="0" dirty="0"/>
              <a:t> Ákos</a:t>
            </a:r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kétágú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%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paros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paros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Sikeresen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megvizsgáltuk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számot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not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paros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Sajnos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páratlan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szám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évnyi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szerencsétlenséget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hoz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majd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rád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pPr lvl="2"/>
            <a:endParaRPr lang="hu-HU" noProof="0" dirty="0"/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4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kétágú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valasz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Vetületi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rendszer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EOV? (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/n)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valasz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lower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Okos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vagy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Vannak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még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hiányosságok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fejedben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...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pPr lvl="2"/>
            <a:endParaRPr lang="hu-HU" noProof="0" dirty="0"/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69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sokágú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az </a:t>
            </a:r>
            <a:r>
              <a:rPr lang="hu-HU" noProof="0" dirty="0" err="1"/>
              <a:t>else</a:t>
            </a:r>
            <a:r>
              <a:rPr lang="hu-HU" noProof="0" dirty="0"/>
              <a:t> ágban nyithatunk egy újabb kétágú elágazást, aminek az </a:t>
            </a:r>
            <a:r>
              <a:rPr lang="hu-HU" noProof="0" dirty="0" err="1"/>
              <a:t>else</a:t>
            </a:r>
            <a:r>
              <a:rPr lang="hu-HU" noProof="0" dirty="0"/>
              <a:t> ágában nyithatunk egy újabbat stb.</a:t>
            </a:r>
          </a:p>
          <a:p>
            <a:pPr lvl="2"/>
            <a:r>
              <a:rPr lang="hu-HU" b="1" noProof="0" dirty="0" err="1"/>
              <a:t>if</a:t>
            </a:r>
            <a:r>
              <a:rPr lang="hu-HU" i="1" noProof="0" dirty="0"/>
              <a:t> feltétel</a:t>
            </a:r>
            <a:r>
              <a:rPr lang="hu-HU" b="1" noProof="0" dirty="0"/>
              <a:t>:</a:t>
            </a:r>
            <a:endParaRPr lang="hu-HU" b="1" i="1" noProof="0" dirty="0"/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b="1" noProof="0" dirty="0" err="1"/>
              <a:t>else</a:t>
            </a:r>
            <a:r>
              <a:rPr lang="hu-HU" b="1" noProof="0" dirty="0"/>
              <a:t>:</a:t>
            </a:r>
          </a:p>
          <a:p>
            <a:pPr lvl="2"/>
            <a:r>
              <a:rPr lang="hu-HU" i="1" noProof="0" dirty="0"/>
              <a:t>	</a:t>
            </a:r>
            <a:r>
              <a:rPr lang="hu-HU" b="1" dirty="0" err="1"/>
              <a:t>if</a:t>
            </a:r>
            <a:r>
              <a:rPr lang="hu-HU" i="1" dirty="0"/>
              <a:t> feltétel</a:t>
            </a:r>
            <a:r>
              <a:rPr lang="hu-HU" b="1" dirty="0"/>
              <a:t>:</a:t>
            </a:r>
            <a:endParaRPr lang="hu-HU" b="1" i="1" dirty="0"/>
          </a:p>
          <a:p>
            <a:pPr lvl="2"/>
            <a:r>
              <a:rPr lang="hu-HU" i="1" dirty="0"/>
              <a:t>		utasítás</a:t>
            </a:r>
          </a:p>
          <a:p>
            <a:pPr lvl="2"/>
            <a:r>
              <a:rPr lang="hu-HU" b="1" dirty="0"/>
              <a:t>	</a:t>
            </a:r>
            <a:r>
              <a:rPr lang="hu-HU" b="1" dirty="0" err="1"/>
              <a:t>else</a:t>
            </a:r>
            <a:r>
              <a:rPr lang="hu-HU" b="1" dirty="0"/>
              <a:t>:</a:t>
            </a:r>
          </a:p>
          <a:p>
            <a:pPr lvl="2"/>
            <a:r>
              <a:rPr lang="hu-HU" i="1" dirty="0"/>
              <a:t>		</a:t>
            </a:r>
            <a:r>
              <a:rPr lang="hu-HU" b="1" dirty="0" err="1"/>
              <a:t>if</a:t>
            </a:r>
            <a:r>
              <a:rPr lang="hu-HU" i="1" dirty="0"/>
              <a:t> feltétel</a:t>
            </a:r>
            <a:r>
              <a:rPr lang="hu-HU" b="1" dirty="0"/>
              <a:t>:</a:t>
            </a:r>
            <a:endParaRPr lang="hu-HU" b="1" i="1" dirty="0"/>
          </a:p>
          <a:p>
            <a:pPr lvl="2"/>
            <a:r>
              <a:rPr lang="hu-HU" i="1" dirty="0"/>
              <a:t>			utasítás</a:t>
            </a:r>
          </a:p>
          <a:p>
            <a:pPr lvl="2"/>
            <a:r>
              <a:rPr lang="hu-HU" b="1" dirty="0"/>
              <a:t>		</a:t>
            </a:r>
            <a:r>
              <a:rPr lang="hu-HU" b="1" dirty="0" err="1"/>
              <a:t>else</a:t>
            </a:r>
            <a:r>
              <a:rPr lang="hu-HU" b="1" dirty="0"/>
              <a:t>:</a:t>
            </a:r>
          </a:p>
          <a:p>
            <a:pPr lvl="2"/>
            <a:r>
              <a:rPr lang="hu-HU" i="1" dirty="0"/>
              <a:t>			</a:t>
            </a:r>
            <a:r>
              <a:rPr lang="hu-HU" b="1" dirty="0" err="1"/>
              <a:t>if</a:t>
            </a:r>
            <a:r>
              <a:rPr lang="hu-HU" i="1" dirty="0"/>
              <a:t> feltétel</a:t>
            </a:r>
            <a:r>
              <a:rPr lang="hu-HU" b="1" dirty="0"/>
              <a:t>:</a:t>
            </a:r>
            <a:endParaRPr lang="hu-HU" b="1" i="1" dirty="0"/>
          </a:p>
          <a:p>
            <a:pPr lvl="2"/>
            <a:r>
              <a:rPr lang="hu-HU" i="1" dirty="0"/>
              <a:t>				utasítás</a:t>
            </a:r>
          </a:p>
          <a:p>
            <a:pPr lvl="2"/>
            <a:r>
              <a:rPr lang="hu-HU" b="1" dirty="0"/>
              <a:t>			</a:t>
            </a:r>
            <a:r>
              <a:rPr lang="hu-HU" b="1" dirty="0" err="1"/>
              <a:t>else</a:t>
            </a:r>
            <a:r>
              <a:rPr lang="hu-HU" b="1" dirty="0"/>
              <a:t>:</a:t>
            </a:r>
          </a:p>
          <a:p>
            <a:pPr lvl="2"/>
            <a:r>
              <a:rPr lang="hu-HU" i="1" dirty="0"/>
              <a:t>				utasítás</a:t>
            </a:r>
          </a:p>
          <a:p>
            <a:pPr lvl="2"/>
            <a:endParaRPr lang="hu-HU" i="1" dirty="0"/>
          </a:p>
          <a:p>
            <a:pPr lvl="2"/>
            <a:endParaRPr lang="hu-HU" i="1" dirty="0"/>
          </a:p>
          <a:p>
            <a:pPr lvl="2"/>
            <a:endParaRPr lang="hu-HU" i="1" noProof="0" dirty="0"/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04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sokágú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az </a:t>
            </a:r>
            <a:r>
              <a:rPr lang="hu-HU" noProof="0" dirty="0" err="1"/>
              <a:t>else</a:t>
            </a:r>
            <a:r>
              <a:rPr lang="hu-HU" noProof="0" dirty="0"/>
              <a:t> ágban nyithatunk egy újabb kétágú elágazást, aminek az </a:t>
            </a:r>
            <a:r>
              <a:rPr lang="hu-HU" noProof="0" dirty="0" err="1"/>
              <a:t>else</a:t>
            </a:r>
            <a:r>
              <a:rPr lang="hu-HU" noProof="0" dirty="0"/>
              <a:t> ágában nyithatunk egy újabbat stb.</a:t>
            </a:r>
          </a:p>
          <a:p>
            <a:pPr lvl="1"/>
            <a:r>
              <a:rPr lang="hu-HU" noProof="0" dirty="0"/>
              <a:t>egyre beljebb kell húznunk a sorokat</a:t>
            </a:r>
          </a:p>
          <a:p>
            <a:pPr lvl="1"/>
            <a:r>
              <a:rPr lang="hu-HU" noProof="0" dirty="0"/>
              <a:t>ennek a kulturáltabb/kényelmesebb megoldása a sokágú elágazás</a:t>
            </a: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22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sokágú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az </a:t>
            </a:r>
            <a:r>
              <a:rPr lang="hu-HU" noProof="0" dirty="0" err="1"/>
              <a:t>else</a:t>
            </a:r>
            <a:r>
              <a:rPr lang="hu-HU" noProof="0" dirty="0"/>
              <a:t> ágban nyithatunk egy újabb kétágú elágazást, aminek az </a:t>
            </a:r>
            <a:r>
              <a:rPr lang="hu-HU" noProof="0" dirty="0" err="1"/>
              <a:t>else</a:t>
            </a:r>
            <a:r>
              <a:rPr lang="hu-HU" noProof="0" dirty="0"/>
              <a:t> ágában nyithatunk egy újabbat stb.</a:t>
            </a:r>
          </a:p>
          <a:p>
            <a:pPr lvl="1"/>
            <a:r>
              <a:rPr lang="hu-HU" noProof="0" dirty="0"/>
              <a:t>egyre beljebb kell húznunk a sorokat</a:t>
            </a:r>
          </a:p>
          <a:p>
            <a:pPr lvl="1"/>
            <a:r>
              <a:rPr lang="hu-HU" noProof="0" dirty="0"/>
              <a:t>ennek a kulturáltabb/kényelmesebb megoldása a sokágú elágazás</a:t>
            </a:r>
          </a:p>
          <a:p>
            <a:r>
              <a:rPr lang="hu-HU" noProof="0" dirty="0"/>
              <a:t>szintaxisa:</a:t>
            </a:r>
          </a:p>
          <a:p>
            <a:pPr lvl="2"/>
            <a:r>
              <a:rPr lang="hu-HU" b="1" noProof="0" dirty="0" err="1"/>
              <a:t>if</a:t>
            </a:r>
            <a:r>
              <a:rPr lang="hu-HU" i="1" noProof="0" dirty="0"/>
              <a:t> feltétel</a:t>
            </a:r>
            <a:r>
              <a:rPr lang="hu-HU" b="1" noProof="0" dirty="0"/>
              <a:t>:</a:t>
            </a:r>
            <a:endParaRPr lang="hu-HU" b="1" i="1" noProof="0" dirty="0"/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b="1" noProof="0" dirty="0" err="1"/>
              <a:t>elif</a:t>
            </a:r>
            <a:r>
              <a:rPr lang="hu-HU" i="1" noProof="0" dirty="0"/>
              <a:t> feltétel</a:t>
            </a:r>
            <a:r>
              <a:rPr lang="hu-HU" b="1" noProof="0" dirty="0"/>
              <a:t>:</a:t>
            </a:r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b="1" noProof="0" dirty="0" err="1"/>
              <a:t>else</a:t>
            </a:r>
            <a:r>
              <a:rPr lang="hu-HU" b="1" noProof="0" dirty="0"/>
              <a:t>:</a:t>
            </a:r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i="1" noProof="0" dirty="0"/>
              <a:t>	utasítás</a:t>
            </a: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4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sokágú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3.67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pozitív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szám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negatív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szám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nulla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pozitív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szám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elif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negatív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szám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nulla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sp>
        <p:nvSpPr>
          <p:cNvPr id="5" name="Téglalap 4"/>
          <p:cNvSpPr/>
          <p:nvPr/>
        </p:nvSpPr>
        <p:spPr>
          <a:xfrm>
            <a:off x="838200" y="2396691"/>
            <a:ext cx="980975" cy="5486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églalap 5"/>
          <p:cNvSpPr/>
          <p:nvPr/>
        </p:nvSpPr>
        <p:spPr>
          <a:xfrm>
            <a:off x="838200" y="4775200"/>
            <a:ext cx="719667" cy="37710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838199" y="3037304"/>
            <a:ext cx="606779" cy="88231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/>
        </p:nvSpPr>
        <p:spPr>
          <a:xfrm>
            <a:off x="838198" y="5184391"/>
            <a:ext cx="45719" cy="88231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46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sokágú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tetszőleges számú </a:t>
            </a:r>
            <a:r>
              <a:rPr lang="hu-HU" noProof="0" dirty="0" err="1"/>
              <a:t>elif</a:t>
            </a:r>
            <a:r>
              <a:rPr lang="hu-HU" noProof="0" dirty="0"/>
              <a:t> ágat szúrhatunk be</a:t>
            </a:r>
          </a:p>
          <a:p>
            <a:pPr lvl="1"/>
            <a:r>
              <a:rPr lang="hu-HU" noProof="0" dirty="0"/>
              <a:t>más nyelvekben "</a:t>
            </a:r>
            <a:r>
              <a:rPr lang="hu-HU" noProof="0" dirty="0" err="1"/>
              <a:t>elseif</a:t>
            </a:r>
            <a:r>
              <a:rPr lang="hu-HU" noProof="0" dirty="0"/>
              <a:t>" vagy "</a:t>
            </a:r>
            <a:r>
              <a:rPr lang="hu-HU" noProof="0" dirty="0" err="1"/>
              <a:t>else</a:t>
            </a:r>
            <a:r>
              <a:rPr lang="hu-HU" noProof="0" dirty="0"/>
              <a:t> </a:t>
            </a:r>
            <a:r>
              <a:rPr lang="hu-HU" noProof="0" dirty="0" err="1"/>
              <a:t>if</a:t>
            </a:r>
            <a:r>
              <a:rPr lang="hu-HU" noProof="0" dirty="0"/>
              <a:t>"</a:t>
            </a:r>
          </a:p>
          <a:p>
            <a:pPr lvl="2"/>
            <a:endParaRPr lang="hu-HU" noProof="0" dirty="0"/>
          </a:p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tipp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b="1" dirty="0">
                <a:solidFill>
                  <a:srgbClr val="7A3E9D"/>
                </a:solidFill>
                <a:latin typeface="Courier New" panose="02070309020205020404" pitchFamily="49" charset="0"/>
              </a:rPr>
              <a:t>int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input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Gondoltam egy számra 1 és 9 között. Melyik az?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tipp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Talált! Te gondolatolvasó vagy...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4B69C6"/>
                </a:solidFill>
                <a:latin typeface="Courier New" panose="02070309020205020404" pitchFamily="49" charset="0"/>
              </a:rPr>
              <a:t>elif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tipp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Áh, túl primitív lett volna a középső számra gondolnom...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4B69C6"/>
                </a:solidFill>
                <a:latin typeface="Courier New" panose="02070309020205020404" pitchFamily="49" charset="0"/>
              </a:rPr>
              <a:t>elif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tipp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hu-HU" dirty="0" err="1">
                <a:solidFill>
                  <a:srgbClr val="448C27"/>
                </a:solidFill>
                <a:latin typeface="Courier New" panose="02070309020205020404" pitchFamily="49" charset="0"/>
              </a:rPr>
              <a:t>Fölélőttél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4B69C6"/>
                </a:solidFill>
                <a:latin typeface="Courier New" panose="02070309020205020404" pitchFamily="49" charset="0"/>
              </a:rPr>
              <a:t>elif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tipp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Ne légy kishitű. Nagyobb számra tippelj máskor!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hu-HU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Ezt a szöveget sosem fogod olvasni, mert már kifogytak a lehetőségek.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hu-HU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32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egymásba ágyazás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1"/>
            <a:ext cx="10515600" cy="4231640"/>
          </a:xfrm>
        </p:spPr>
        <p:txBody>
          <a:bodyPr numCol="2"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70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életkor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no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nő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-e (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vagy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férfi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)</a:t>
            </a:r>
            <a:endParaRPr lang="hu-HU" i="1" dirty="0">
              <a:solidFill>
                <a:srgbClr val="AAAAAA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18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no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lány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fiú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4B69C6"/>
                </a:solidFill>
                <a:latin typeface="Courier New" panose="02070309020205020404" pitchFamily="49" charset="0"/>
              </a:rPr>
              <a:t>elif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18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and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no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nő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férfi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60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éves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vagy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idősebb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no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néni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bácsi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cxnSp>
        <p:nvCxnSpPr>
          <p:cNvPr id="6" name="Egyenes összekötő 5"/>
          <p:cNvCxnSpPr/>
          <p:nvPr/>
        </p:nvCxnSpPr>
        <p:spPr>
          <a:xfrm>
            <a:off x="5715000" y="1422401"/>
            <a:ext cx="0" cy="3977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087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7. feladat – elágazás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készíts egy szövegváltozót, amelyben rögzítesz egy tetszőleges szöveget (a jelszót)</a:t>
            </a:r>
          </a:p>
          <a:p>
            <a:r>
              <a:rPr lang="hu-HU" noProof="0" dirty="0"/>
              <a:t>kérj be a felhasználótól egy szöveget</a:t>
            </a:r>
          </a:p>
          <a:p>
            <a:r>
              <a:rPr lang="hu-HU" noProof="0" dirty="0"/>
              <a:t>vizsgáld meg, hogy megegyezik-e az általad tárolt, és a felhasználó által megadott jelszó</a:t>
            </a:r>
          </a:p>
          <a:p>
            <a:pPr lvl="1"/>
            <a:r>
              <a:rPr lang="hu-HU" noProof="0" dirty="0"/>
              <a:t>amennyiben igen, adjál pozitív szöveges visszajelzést</a:t>
            </a:r>
          </a:p>
          <a:p>
            <a:pPr lvl="1"/>
            <a:r>
              <a:rPr lang="hu-HU" noProof="0" dirty="0"/>
              <a:t>amennyiben nem, vizsgáld meg, hogy megegyezik-e az általad tárolt, és a felhasználó által megadott jelszó, ha mindkettőt nagybetűssé alakítod</a:t>
            </a:r>
          </a:p>
          <a:p>
            <a:pPr lvl="1"/>
            <a:r>
              <a:rPr lang="hu-HU" noProof="0" dirty="0"/>
              <a:t>ha igen, tájékoztasd erről a felhasználót</a:t>
            </a:r>
          </a:p>
          <a:p>
            <a:pPr lvl="1"/>
            <a:r>
              <a:rPr lang="hu-HU" noProof="0" dirty="0"/>
              <a:t>ha így sem egyezik, írd felül az eddig tárolt jelszavat a felhasználó által megadottal</a:t>
            </a: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sp>
        <p:nvSpPr>
          <p:cNvPr id="5" name="Téglalap 4"/>
          <p:cNvSpPr/>
          <p:nvPr/>
        </p:nvSpPr>
        <p:spPr>
          <a:xfrm rot="1225821">
            <a:off x="7900350" y="711600"/>
            <a:ext cx="3750387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– </a:t>
            </a:r>
            <a:r>
              <a:rPr lang="hu-HU" sz="2800" b="1" cap="none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TIPIKUS ZH-FELADAT –</a:t>
            </a:r>
          </a:p>
        </p:txBody>
      </p:sp>
    </p:spTree>
    <p:extLst>
      <p:ext uri="{BB962C8B-B14F-4D97-AF65-F5344CB8AC3E}">
        <p14:creationId xmlns:p14="http://schemas.microsoft.com/office/powerpoint/2010/main" val="178693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/>
              <a:t>Elöltesztelő</a:t>
            </a:r>
            <a:r>
              <a:rPr lang="hu-HU" noProof="0" dirty="0"/>
              <a:t> ciklus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8077200" cy="4754563"/>
          </a:xfrm>
        </p:spPr>
        <p:txBody>
          <a:bodyPr/>
          <a:lstStyle/>
          <a:p>
            <a:r>
              <a:rPr lang="hu-HU" noProof="0" dirty="0"/>
              <a:t>szintaxisa:</a:t>
            </a:r>
          </a:p>
          <a:p>
            <a:pPr lvl="2"/>
            <a:r>
              <a:rPr lang="hu-HU" b="1" noProof="0" dirty="0" err="1"/>
              <a:t>while</a:t>
            </a:r>
            <a:r>
              <a:rPr lang="hu-HU" i="1" noProof="0" dirty="0"/>
              <a:t> feltétel</a:t>
            </a:r>
            <a:r>
              <a:rPr lang="hu-HU" b="1" noProof="0" dirty="0"/>
              <a:t>:</a:t>
            </a:r>
            <a:endParaRPr lang="hu-HU" b="1" i="1" noProof="0" dirty="0"/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i="1" noProof="0" dirty="0"/>
              <a:t>	utasítás</a:t>
            </a:r>
          </a:p>
          <a:p>
            <a:endParaRPr lang="hu-HU" noProof="0" dirty="0"/>
          </a:p>
          <a:p>
            <a:r>
              <a:rPr lang="hu-HU" noProof="0" dirty="0"/>
              <a:t>mindaddig újra és újra lefut az utasításblokk ("ciklusmag"), amíg teljesül a feltétel</a:t>
            </a:r>
          </a:p>
          <a:p>
            <a:r>
              <a:rPr lang="hu-HU" noProof="0" dirty="0"/>
              <a:t>gyakran a </a:t>
            </a:r>
            <a:r>
              <a:rPr lang="hu-HU" noProof="0" dirty="0" err="1"/>
              <a:t>while</a:t>
            </a:r>
            <a:r>
              <a:rPr lang="hu-HU" noProof="0" dirty="0"/>
              <a:t> előtt ugyanazt az utasítást végezzük el, mint az utasításblokk végén</a:t>
            </a:r>
          </a:p>
          <a:p>
            <a:pPr lvl="1"/>
            <a:r>
              <a:rPr lang="hu-HU" noProof="0" dirty="0"/>
              <a:t>pl. bekérünk egy szöveget vagy létrehozunk egy </a:t>
            </a:r>
            <a:r>
              <a:rPr lang="hu-HU" noProof="0" dirty="0" err="1"/>
              <a:t>véletlenszámot</a:t>
            </a:r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758" y="1452880"/>
            <a:ext cx="2885764" cy="456692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289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Folyamatvezérlés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193280" cy="4754563"/>
          </a:xfrm>
        </p:spPr>
        <p:txBody>
          <a:bodyPr/>
          <a:lstStyle/>
          <a:p>
            <a:r>
              <a:rPr lang="hu-HU" noProof="0" dirty="0"/>
              <a:t>folyamatvezérlés (flow </a:t>
            </a:r>
            <a:r>
              <a:rPr lang="hu-HU" noProof="0" dirty="0" err="1"/>
              <a:t>control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sorfolytonos utasítások helyett/mellett elágazások, ciklusok</a:t>
            </a:r>
          </a:p>
          <a:p>
            <a:pPr indent="-228600"/>
            <a:r>
              <a:rPr lang="hu-HU" noProof="0" dirty="0"/>
              <a:t>szokták folyamatábrán bemutatni</a:t>
            </a:r>
          </a:p>
          <a:p>
            <a:pPr lvl="1"/>
            <a:r>
              <a:rPr lang="hu-HU" noProof="0" dirty="0"/>
              <a:t>összetett program esetén segíthet a tervezésben</a:t>
            </a:r>
          </a:p>
          <a:p>
            <a:pPr lvl="1"/>
            <a:r>
              <a:rPr lang="hu-HU" noProof="0" dirty="0"/>
              <a:t>vagy az utólagos megértésben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09:55</a:t>
            </a:fld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1480" y="1422400"/>
            <a:ext cx="4007766" cy="463486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469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/>
              <a:t>Elöltesztelő</a:t>
            </a:r>
            <a:r>
              <a:rPr lang="hu-HU" noProof="0" dirty="0"/>
              <a:t> ciklus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feltételes ciklussal garantálhatjuk, hogy</a:t>
            </a:r>
          </a:p>
          <a:p>
            <a:pPr lvl="1"/>
            <a:r>
              <a:rPr lang="hu-HU" noProof="0" dirty="0"/>
              <a:t>az utasításblokk mindaddig fut, amíg teljesül a feltétel</a:t>
            </a:r>
          </a:p>
          <a:p>
            <a:pPr lvl="1"/>
            <a:r>
              <a:rPr lang="hu-HU" noProof="0" dirty="0"/>
              <a:t>a ciklus utáni rész csak akkor fut le, ha már nem teljesül a feltétel (vagyis a feltétel tagadása teljesül) – néha ez a fontos!</a:t>
            </a:r>
          </a:p>
          <a:p>
            <a:pPr lvl="2"/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halmaz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not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halmaz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így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is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írhatnánk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: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szam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*= 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pPr lvl="2"/>
            <a:endParaRPr lang="hu-HU" noProof="0" dirty="0"/>
          </a:p>
          <a:p>
            <a:br>
              <a:rPr lang="hu-HU" noProof="0" dirty="0"/>
            </a:br>
            <a:endParaRPr lang="hu-HU" noProof="0" dirty="0"/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873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/>
              <a:t>Elöltesztelő</a:t>
            </a:r>
            <a:r>
              <a:rPr lang="hu-HU" noProof="0" dirty="0"/>
              <a:t> ciklus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az egyszerű, számokon való végiglépkedést iteráló ciklussal érdemes megvalósítani</a:t>
            </a:r>
          </a:p>
          <a:p>
            <a:r>
              <a:rPr lang="hu-HU" noProof="0" dirty="0"/>
              <a:t>de </a:t>
            </a:r>
            <a:r>
              <a:rPr lang="hu-HU" noProof="0" dirty="0" err="1"/>
              <a:t>elöltesztelő</a:t>
            </a:r>
            <a:r>
              <a:rPr lang="hu-HU" noProof="0" dirty="0"/>
              <a:t> ciklussal is megvalósíthatjuk </a:t>
            </a:r>
          </a:p>
          <a:p>
            <a:pPr lvl="2"/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j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j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j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j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j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84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/>
              <a:t>Elöltesztelő</a:t>
            </a:r>
            <a:r>
              <a:rPr lang="hu-HU" noProof="0" dirty="0"/>
              <a:t> ciklus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léptető</a:t>
            </a:r>
          </a:p>
          <a:p>
            <a:pPr lvl="1"/>
            <a:r>
              <a:rPr lang="hu-HU" noProof="0" dirty="0"/>
              <a:t>egész szám, ami megadott lépésközzel (mely jellemzően 1) növekszik</a:t>
            </a:r>
          </a:p>
          <a:p>
            <a:pPr lvl="1"/>
            <a:r>
              <a:rPr lang="hu-HU" noProof="0" dirty="0" err="1"/>
              <a:t>iterátor</a:t>
            </a:r>
            <a:endParaRPr lang="hu-HU" noProof="0" dirty="0"/>
          </a:p>
          <a:p>
            <a:pPr lvl="1"/>
            <a:r>
              <a:rPr lang="hu-HU" noProof="0" dirty="0"/>
              <a:t>gyakori változónevek: i, j, </a:t>
            </a:r>
            <a:r>
              <a:rPr lang="hu-HU" noProof="0" dirty="0" err="1"/>
              <a:t>iterator</a:t>
            </a:r>
            <a:endParaRPr lang="hu-HU" noProof="0" dirty="0"/>
          </a:p>
          <a:p>
            <a:pPr lvl="2"/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teteje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10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lepteto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lepteto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teteje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lepteto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lepteto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lepteto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1-től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teteje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-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ig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számok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összege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</a:rPr>
              <a:t>+</a:t>
            </a:r>
            <a:r>
              <a:rPr lang="en-US" dirty="0">
                <a:solidFill>
                  <a:srgbClr val="333333"/>
                </a:solidFill>
              </a:rPr>
              <a:t> </a:t>
            </a:r>
            <a:r>
              <a:rPr lang="en-US" b="1" dirty="0" err="1">
                <a:solidFill>
                  <a:srgbClr val="7A3E9D"/>
                </a:solidFill>
              </a:rPr>
              <a:t>str</a:t>
            </a:r>
            <a:r>
              <a:rPr lang="en-US" dirty="0">
                <a:solidFill>
                  <a:srgbClr val="777777"/>
                </a:solidFill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osszeg</a:t>
            </a:r>
            <a:r>
              <a:rPr lang="en-US" dirty="0">
                <a:solidFill>
                  <a:srgbClr val="777777"/>
                </a:solidFill>
              </a:rPr>
              <a:t>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55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/>
              <a:t>Elöltesztelő</a:t>
            </a:r>
            <a:r>
              <a:rPr lang="hu-HU" noProof="0" dirty="0"/>
              <a:t> ciklus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verem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verem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amíg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van benne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verem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egyesével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kiszedegetjük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orszagok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['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India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Kína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Japán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forditott_sorrendben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orszagok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amíg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van benne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forditott_sorrendben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append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orszagok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forditott_sorrendben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['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Japán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', '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Kína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', 'India']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7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/>
              <a:t>Elöltesztelő</a:t>
            </a:r>
            <a:r>
              <a:rPr lang="hu-HU" noProof="0" dirty="0"/>
              <a:t> ciklus – összevetés az egyágú elágazással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import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random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legnagyobb_ertek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10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veletlenszam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random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randrange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start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stop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legnagyobb_ertek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veletlenszam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legnagyobb_ertek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ciklus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veletlenszam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veletlenszam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random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randrange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start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stop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legnagyobb_ertek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veletlenszam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random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randrange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start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stop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legnagyobb_ertek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veletlenszam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legnagyobb_ertek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elágazás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veletlenszam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veletlenszam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random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randrange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start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stop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legnagyobb_ertek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  <a:p>
            <a:r>
              <a:rPr lang="hu-HU" noProof="0" dirty="0"/>
              <a:t>az elágazás utasításblokkja csak egyszer fut le</a:t>
            </a:r>
          </a:p>
          <a:p>
            <a:pPr lvl="1"/>
            <a:r>
              <a:rPr lang="hu-HU" noProof="0" dirty="0"/>
              <a:t>míg a ciklusmag sokszor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30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/>
              <a:t>Elöltesztelő</a:t>
            </a:r>
            <a:r>
              <a:rPr lang="hu-HU" noProof="0" dirty="0"/>
              <a:t> ciklus – végtelen ciklus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végtelen ciklus olyan ciklus, amely</a:t>
            </a:r>
          </a:p>
          <a:p>
            <a:pPr lvl="1"/>
            <a:r>
              <a:rPr lang="hu-HU" noProof="0" dirty="0"/>
              <a:t>szándékosan vagy valamilyen hiba folytán</a:t>
            </a:r>
          </a:p>
          <a:p>
            <a:pPr lvl="1"/>
            <a:r>
              <a:rPr lang="hu-HU" noProof="0" dirty="0"/>
              <a:t>soha nem áll le</a:t>
            </a:r>
          </a:p>
          <a:p>
            <a:pPr lvl="1"/>
            <a:r>
              <a:rPr lang="hu-HU" noProof="0" dirty="0"/>
              <a:t>mert a feltétele örökké teljesül</a:t>
            </a:r>
          </a:p>
          <a:p>
            <a:r>
              <a:rPr lang="hu-HU" noProof="0" dirty="0"/>
              <a:t>erőszakos megszakítás: </a:t>
            </a:r>
            <a:r>
              <a:rPr lang="hu-HU" noProof="0" dirty="0" err="1"/>
              <a:t>Ctrl</a:t>
            </a:r>
            <a:r>
              <a:rPr lang="hu-HU" noProof="0" dirty="0"/>
              <a:t>+C (vagy </a:t>
            </a:r>
            <a:r>
              <a:rPr lang="hu-HU" noProof="0" dirty="0" err="1"/>
              <a:t>Kill</a:t>
            </a:r>
            <a:r>
              <a:rPr lang="hu-HU" noProof="0" dirty="0"/>
              <a:t> Terminal)</a:t>
            </a:r>
          </a:p>
          <a:p>
            <a:r>
              <a:rPr lang="hu-HU" noProof="0" dirty="0"/>
              <a:t>a végtelen ciklust is lehet kezelni a </a:t>
            </a:r>
            <a:r>
              <a:rPr lang="hu-HU" noProof="0" dirty="0" err="1"/>
              <a:t>break</a:t>
            </a:r>
            <a:r>
              <a:rPr lang="hu-HU" noProof="0" dirty="0"/>
              <a:t> és a </a:t>
            </a:r>
            <a:r>
              <a:rPr lang="hu-HU" noProof="0" dirty="0" err="1"/>
              <a:t>continue</a:t>
            </a:r>
            <a:r>
              <a:rPr lang="hu-HU" noProof="0" dirty="0"/>
              <a:t> kulcsszavakkal</a:t>
            </a:r>
          </a:p>
          <a:p>
            <a:pPr lvl="1"/>
            <a:r>
              <a:rPr lang="hu-HU" noProof="0" dirty="0"/>
              <a:t>de ezek használata kerülendő</a:t>
            </a:r>
          </a:p>
          <a:p>
            <a:pPr lvl="1"/>
            <a:r>
              <a:rPr lang="hu-HU" noProof="0" dirty="0"/>
              <a:t>kevésbé átlátható, kevésbé </a:t>
            </a:r>
            <a:r>
              <a:rPr lang="hu-HU" noProof="0" dirty="0" err="1"/>
              <a:t>hibakereshető</a:t>
            </a:r>
            <a:r>
              <a:rPr lang="hu-HU" noProof="0" dirty="0"/>
              <a:t> a kód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4599" y="174172"/>
            <a:ext cx="1857375" cy="8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59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/>
              <a:t>Elöltesztelő</a:t>
            </a:r>
            <a:r>
              <a:rPr lang="hu-HU" noProof="0" dirty="0"/>
              <a:t> ciklus – végtelen ciklus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szándékos:</a:t>
            </a:r>
          </a:p>
          <a:p>
            <a:endParaRPr lang="hu-HU" noProof="0" dirty="0"/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noProof="0" dirty="0"/>
          </a:p>
          <a:p>
            <a:r>
              <a:rPr lang="hu-HU" noProof="0" dirty="0"/>
              <a:t>elgépelés miatt:</a:t>
            </a:r>
          </a:p>
          <a:p>
            <a:endParaRPr lang="hu-HU" noProof="0" dirty="0"/>
          </a:p>
          <a:p>
            <a:pPr lvl="2"/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szam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l-PL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szam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9C5D27"/>
                </a:solidFill>
                <a:latin typeface="Courier New" panose="02070309020205020404" pitchFamily="49" charset="0"/>
              </a:rPr>
              <a:t>10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pl-PL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szam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    szam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szam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i="1" dirty="0">
                <a:solidFill>
                  <a:srgbClr val="AAAAAA"/>
                </a:solidFill>
                <a:latin typeface="Courier New" panose="02070309020205020404" pitchFamily="49" charset="0"/>
              </a:rPr>
              <a:t># szam + 1-et akartunk írni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pl-PL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4599" y="174172"/>
            <a:ext cx="1857375" cy="8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901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/>
              <a:t>Elöltesztelő</a:t>
            </a:r>
            <a:r>
              <a:rPr lang="hu-HU" noProof="0" dirty="0"/>
              <a:t> ciklus – egymásba ágyazás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evek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2012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2003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1997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2021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evek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ev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evek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evszakok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tavasz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nyár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ősz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tél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evszakok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ev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evszakok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pop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2320" y="1524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141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 err="1"/>
              <a:t>Elöltesztelő</a:t>
            </a:r>
            <a:r>
              <a:rPr lang="hu-HU" noProof="0" dirty="0"/>
              <a:t> ciklus – kombinálás elágazással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pl-PL" dirty="0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l-PL" dirty="0">
                <a:solidFill>
                  <a:srgbClr val="4B69C6"/>
                </a:solidFill>
                <a:latin typeface="Courier New" panose="02070309020205020404" pitchFamily="49" charset="0"/>
              </a:rPr>
              <a:t>while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%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!=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i="1" dirty="0">
                <a:solidFill>
                  <a:srgbClr val="AAAAAA"/>
                </a:solidFill>
                <a:latin typeface="Courier New" panose="02070309020205020404" pitchFamily="49" charset="0"/>
              </a:rPr>
              <a:t># amíg páratlan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pl-PL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9C5D27"/>
                </a:solidFill>
                <a:latin typeface="Courier New" panose="02070309020205020404" pitchFamily="49" charset="0"/>
              </a:rPr>
              <a:t>30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pl-PL" dirty="0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pl-PL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pl-PL" dirty="0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pl-PL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pl-PL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pl-PL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pl-PL" dirty="0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pl-PL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pl-PL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91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8. feladat – </a:t>
            </a:r>
            <a:r>
              <a:rPr lang="hu-HU" noProof="0" dirty="0" err="1"/>
              <a:t>elöltesztelő</a:t>
            </a:r>
            <a:r>
              <a:rPr lang="hu-HU" noProof="0" dirty="0"/>
              <a:t> ciklus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készíts egy üres listát "</a:t>
            </a:r>
            <a:r>
              <a:rPr lang="hu-HU" noProof="0" dirty="0" err="1"/>
              <a:t>pozitivak</a:t>
            </a:r>
            <a:r>
              <a:rPr lang="hu-HU" noProof="0" dirty="0"/>
              <a:t>" néven, és egy legalább hat elemű, részben pozitív, részben negatív egész számokat tartalmazó listát "vegyes" néven</a:t>
            </a:r>
          </a:p>
          <a:p>
            <a:r>
              <a:rPr lang="hu-HU" noProof="0" dirty="0"/>
              <a:t>egy ciklusban hajtsd végre a következőket mindaddig, amíg a vegyes lista több, mint két elemű</a:t>
            </a:r>
          </a:p>
          <a:p>
            <a:pPr lvl="1"/>
            <a:r>
              <a:rPr lang="hu-HU" noProof="0" dirty="0"/>
              <a:t>vedd ki a vegyes lista utolsó elemét egy változóba</a:t>
            </a:r>
          </a:p>
          <a:p>
            <a:pPr lvl="1"/>
            <a:r>
              <a:rPr lang="hu-HU" noProof="0" dirty="0"/>
              <a:t>ha ez a szám pozitív, fűzd hozzá a pozitív számokat tartalmazó</a:t>
            </a:r>
            <a:r>
              <a:rPr lang="hu-HU" dirty="0"/>
              <a:t> (kezdetben üres)</a:t>
            </a:r>
            <a:r>
              <a:rPr lang="hu-HU" noProof="0" dirty="0"/>
              <a:t> listához</a:t>
            </a:r>
          </a:p>
          <a:p>
            <a:pPr lvl="1"/>
            <a:r>
              <a:rPr lang="hu-HU" noProof="0" dirty="0"/>
              <a:t>egyéb esetben fűzz egy logikai hamis értéket a pozitív számokat tartalmazó listához</a:t>
            </a:r>
          </a:p>
          <a:p>
            <a:r>
              <a:rPr lang="hu-HU" noProof="0" dirty="0"/>
              <a:t>végül kérd le a "</a:t>
            </a:r>
            <a:r>
              <a:rPr lang="hu-HU" noProof="0" dirty="0" err="1"/>
              <a:t>pozitivak</a:t>
            </a:r>
            <a:r>
              <a:rPr lang="hu-HU" noProof="0" dirty="0"/>
              <a:t>" lista tartalmát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Folyamatvezérlés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193280" cy="4754563"/>
          </a:xfrm>
        </p:spPr>
        <p:txBody>
          <a:bodyPr/>
          <a:lstStyle/>
          <a:p>
            <a:r>
              <a:rPr lang="hu-HU" noProof="0" dirty="0"/>
              <a:t>folyamatvezérlés (flow </a:t>
            </a:r>
            <a:r>
              <a:rPr lang="hu-HU" noProof="0" dirty="0" err="1"/>
              <a:t>control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/>
              <a:t>sorfolytonos utasítások helyett/mellett elágazások, ciklusok</a:t>
            </a:r>
          </a:p>
          <a:p>
            <a:pPr indent="-228600"/>
            <a:r>
              <a:rPr lang="hu-HU" noProof="0" dirty="0"/>
              <a:t>szokták folyamatábrán bemutatni</a:t>
            </a:r>
          </a:p>
          <a:p>
            <a:pPr lvl="1"/>
            <a:r>
              <a:rPr lang="hu-HU" noProof="0" dirty="0"/>
              <a:t>összetett program esetén segíthet a tervezésben</a:t>
            </a:r>
          </a:p>
          <a:p>
            <a:pPr lvl="1"/>
            <a:r>
              <a:rPr lang="hu-HU" noProof="0" dirty="0"/>
              <a:t>vagy az utólagos megértésben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09:55</a:t>
            </a:fld>
            <a:endParaRPr lang="en-US"/>
          </a:p>
        </p:txBody>
      </p:sp>
      <p:pic>
        <p:nvPicPr>
          <p:cNvPr id="6" name="Tartalom hely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8426" y="1377752"/>
            <a:ext cx="2984035" cy="47545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80" y="4577669"/>
            <a:ext cx="8706009" cy="15546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19362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Iteráló ciklus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8321040" cy="4754563"/>
          </a:xfrm>
        </p:spPr>
        <p:txBody>
          <a:bodyPr/>
          <a:lstStyle/>
          <a:p>
            <a:r>
              <a:rPr lang="hu-HU" noProof="0" dirty="0"/>
              <a:t>konkrét, véges számú esetre/elemre akarjuk lefuttatni az utasításblokkot ("ciklusmagot")</a:t>
            </a:r>
          </a:p>
          <a:p>
            <a:r>
              <a:rPr lang="hu-HU" noProof="0" dirty="0"/>
              <a:t>szintaxisa:</a:t>
            </a:r>
          </a:p>
          <a:p>
            <a:pPr lvl="2"/>
            <a:r>
              <a:rPr lang="hu-HU" b="1" noProof="0" dirty="0" err="1"/>
              <a:t>for</a:t>
            </a:r>
            <a:r>
              <a:rPr lang="hu-HU" b="1" noProof="0" dirty="0"/>
              <a:t> </a:t>
            </a:r>
            <a:r>
              <a:rPr lang="hu-HU" i="1" noProof="0" dirty="0"/>
              <a:t>ciklusváltozó </a:t>
            </a:r>
            <a:r>
              <a:rPr lang="hu-HU" b="1" noProof="0" dirty="0" err="1"/>
              <a:t>in</a:t>
            </a:r>
            <a:r>
              <a:rPr lang="hu-HU" b="1" noProof="0" dirty="0"/>
              <a:t> </a:t>
            </a:r>
            <a:r>
              <a:rPr lang="hu-HU" i="1" noProof="0" dirty="0"/>
              <a:t>szekvencia</a:t>
            </a:r>
            <a:r>
              <a:rPr lang="hu-HU" b="1" noProof="0" dirty="0"/>
              <a:t>:</a:t>
            </a:r>
          </a:p>
          <a:p>
            <a:pPr lvl="2"/>
            <a:r>
              <a:rPr lang="hu-HU" b="1" noProof="0" dirty="0"/>
              <a:t>	</a:t>
            </a:r>
            <a:r>
              <a:rPr lang="hu-HU" i="1" noProof="0" dirty="0"/>
              <a:t>utasítás</a:t>
            </a:r>
          </a:p>
          <a:p>
            <a:pPr lvl="2"/>
            <a:r>
              <a:rPr lang="hu-HU" i="1" noProof="0" dirty="0"/>
              <a:t>	utasítás</a:t>
            </a:r>
            <a:endParaRPr lang="hu-HU" noProof="0" dirty="0"/>
          </a:p>
          <a:p>
            <a:r>
              <a:rPr lang="hu-HU" noProof="0" dirty="0"/>
              <a:t>a szekvencia bármi lehet, ami elemekből áll</a:t>
            </a:r>
          </a:p>
          <a:p>
            <a:pPr lvl="1"/>
            <a:r>
              <a:rPr lang="hu-HU" noProof="0" dirty="0"/>
              <a:t>lista, szöveg</a:t>
            </a:r>
          </a:p>
          <a:p>
            <a:pPr lvl="1"/>
            <a:r>
              <a:rPr lang="hu-HU" noProof="0" dirty="0"/>
              <a:t>halmaz, szótár</a:t>
            </a:r>
          </a:p>
          <a:p>
            <a:pPr lvl="1"/>
            <a:r>
              <a:rPr lang="hu-HU" noProof="0" dirty="0" err="1"/>
              <a:t>számszekvencia</a:t>
            </a:r>
            <a:r>
              <a:rPr lang="hu-HU" noProof="0" dirty="0"/>
              <a:t> (</a:t>
            </a:r>
            <a:r>
              <a:rPr lang="hu-HU" noProof="0" dirty="0" err="1"/>
              <a:t>range</a:t>
            </a:r>
            <a:r>
              <a:rPr lang="hu-HU" noProof="0" dirty="0"/>
              <a:t>())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9240" y="1422400"/>
            <a:ext cx="2851332" cy="462693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584147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Iteráló ciklus – </a:t>
            </a:r>
            <a:r>
              <a:rPr lang="hu-HU" noProof="0" dirty="0" err="1"/>
              <a:t>számszekvencia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emlékeztető:</a:t>
            </a:r>
          </a:p>
          <a:p>
            <a:pPr lvl="1"/>
            <a:r>
              <a:rPr lang="hu-HU" noProof="0" dirty="0"/>
              <a:t>a </a:t>
            </a:r>
            <a:r>
              <a:rPr lang="hu-HU" noProof="0" dirty="0" err="1"/>
              <a:t>range</a:t>
            </a:r>
            <a:r>
              <a:rPr lang="hu-HU" noProof="0" dirty="0"/>
              <a:t>() függvény képes számsort generálni</a:t>
            </a:r>
          </a:p>
          <a:p>
            <a:pPr lvl="1"/>
            <a:r>
              <a:rPr lang="hu-HU" noProof="0" dirty="0"/>
              <a:t>ha a paraméterek száma 1: </a:t>
            </a:r>
            <a:r>
              <a:rPr lang="hu-HU" noProof="0" dirty="0" err="1"/>
              <a:t>max</a:t>
            </a:r>
            <a:r>
              <a:rPr lang="hu-HU" noProof="0" dirty="0"/>
              <a:t> érték (nincs benne a tartományban)</a:t>
            </a:r>
          </a:p>
          <a:p>
            <a:pPr lvl="1"/>
            <a:r>
              <a:rPr lang="hu-HU" noProof="0" dirty="0"/>
              <a:t>ha a paraméterek száma 2: min és </a:t>
            </a:r>
            <a:r>
              <a:rPr lang="hu-HU" noProof="0" dirty="0" err="1"/>
              <a:t>max</a:t>
            </a:r>
            <a:r>
              <a:rPr lang="hu-HU" noProof="0" dirty="0"/>
              <a:t> érték</a:t>
            </a:r>
          </a:p>
          <a:p>
            <a:pPr lvl="1"/>
            <a:r>
              <a:rPr lang="hu-HU" noProof="0" dirty="0"/>
              <a:t>ha a paraméterek száma 3: min és </a:t>
            </a:r>
            <a:r>
              <a:rPr lang="hu-HU" noProof="0" dirty="0" err="1"/>
              <a:t>max</a:t>
            </a:r>
            <a:r>
              <a:rPr lang="hu-HU" noProof="0" dirty="0"/>
              <a:t> érték, lépésköz (lehet negatív is)</a:t>
            </a:r>
          </a:p>
          <a:p>
            <a:r>
              <a:rPr lang="hu-HU" noProof="0" dirty="0"/>
              <a:t>a </a:t>
            </a:r>
            <a:r>
              <a:rPr lang="hu-HU" noProof="0" dirty="0" err="1"/>
              <a:t>számszekvencia</a:t>
            </a:r>
            <a:r>
              <a:rPr lang="hu-HU" noProof="0" dirty="0"/>
              <a:t> nem tárolja az összes számot</a:t>
            </a:r>
          </a:p>
          <a:p>
            <a:pPr lvl="1"/>
            <a:r>
              <a:rPr lang="hu-HU" noProof="0" dirty="0"/>
              <a:t>csak az információt a számok generálásához</a:t>
            </a:r>
          </a:p>
          <a:p>
            <a:pPr lvl="1"/>
            <a:r>
              <a:rPr lang="hu-HU" noProof="0" dirty="0"/>
              <a:t>ellentétben pl. egy listával</a:t>
            </a:r>
          </a:p>
          <a:p>
            <a:pPr lvl="1"/>
            <a:r>
              <a:rPr lang="hu-HU" noProof="0" dirty="0"/>
              <a:t>ezért kisebb helyet foglal a memóriában</a:t>
            </a:r>
          </a:p>
          <a:p>
            <a:pPr lvl="1"/>
            <a:r>
              <a:rPr lang="hu-HU" noProof="0" dirty="0"/>
              <a:t>de amint kellenek az elemei (pl. az iteráló ciklusban), létrehozza őket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04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Iteráló ciklus – </a:t>
            </a:r>
            <a:r>
              <a:rPr lang="hu-HU" noProof="0" dirty="0" err="1"/>
              <a:t>számszekvencia</a:t>
            </a:r>
            <a:endParaRPr lang="hu-HU" noProof="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negativok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negativok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append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(-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negativok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[-7, -8, -9, -10]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%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9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02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Iteráló ciklus – lista elemei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" y="1422400"/>
            <a:ext cx="12054840" cy="4754563"/>
          </a:xfrm>
        </p:spPr>
        <p:txBody>
          <a:bodyPr/>
          <a:lstStyle/>
          <a:p>
            <a:r>
              <a:rPr lang="hu-HU" noProof="0" dirty="0"/>
              <a:t>ha csak az elemek kellenek</a:t>
            </a:r>
          </a:p>
          <a:p>
            <a:pPr lvl="1"/>
            <a:r>
              <a:rPr lang="hu-HU" noProof="0" dirty="0"/>
              <a:t>iteráljunk végig az elemeken</a:t>
            </a:r>
          </a:p>
          <a:p>
            <a:r>
              <a:rPr lang="hu-HU" noProof="0" dirty="0"/>
              <a:t>ha csak a sorszám vagy a sorszám és az elemek is kellenek</a:t>
            </a:r>
          </a:p>
          <a:p>
            <a:pPr lvl="1"/>
            <a:r>
              <a:rPr lang="hu-HU" noProof="0" dirty="0"/>
              <a:t>iteráljunk végig a sorszámokon a </a:t>
            </a:r>
            <a:r>
              <a:rPr lang="hu-HU" noProof="0" dirty="0" err="1"/>
              <a:t>range</a:t>
            </a:r>
            <a:r>
              <a:rPr lang="hu-HU" noProof="0" dirty="0"/>
              <a:t>()</a:t>
            </a:r>
            <a:r>
              <a:rPr lang="hu-HU" noProof="0" dirty="0" err="1"/>
              <a:t>-dzsel</a:t>
            </a:r>
            <a:endParaRPr lang="hu-HU" noProof="0" dirty="0"/>
          </a:p>
          <a:p>
            <a:pPr lvl="2"/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orszagok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['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India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Kína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Japán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orszagok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orszagok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megmaradt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lista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tartalma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kellett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kiszedegetnünk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elemeit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orszagok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['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India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Kína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Japán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']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sorszam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len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orszagok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A(z)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sorszam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ország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neve '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orszagok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sorszam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'.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584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Iteráló ciklus – szöveg betűi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eredeti_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szeretek programozni, mert sok benne a kihívás.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uj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_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""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szokezdet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betu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eredeti_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hu-HU" dirty="0" err="1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szokezdet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uj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_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uj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_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betu</a:t>
            </a:r>
            <a:r>
              <a:rPr lang="hu-HU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hu-HU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upper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()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hu-HU" dirty="0" err="1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uj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_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uj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_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betu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szokezdet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betu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hu-HU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az aktuális betű szóköz-e (a következő betű </a:t>
            </a:r>
            <a:r>
              <a:rPr lang="hu-HU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szóeleji-e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)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uj</a:t>
            </a:r>
            <a:r>
              <a:rPr lang="hu-HU" dirty="0">
                <a:solidFill>
                  <a:srgbClr val="7A3E9D"/>
                </a:solidFill>
                <a:latin typeface="Courier New" panose="02070309020205020404" pitchFamily="49" charset="0"/>
              </a:rPr>
              <a:t>_</a:t>
            </a:r>
            <a:r>
              <a:rPr lang="hu-HU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szoveg</a:t>
            </a:r>
            <a:r>
              <a:rPr lang="hu-HU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hu-HU" i="1" dirty="0">
                <a:solidFill>
                  <a:srgbClr val="AAAAAA"/>
                </a:solidFill>
                <a:latin typeface="Courier New" panose="02070309020205020404" pitchFamily="49" charset="0"/>
              </a:rPr>
              <a:t># 'Szeretek Programozni, Mert Sok Benne A Kihívás.'</a:t>
            </a:r>
            <a:endParaRPr lang="hu-HU" dirty="0">
              <a:solidFill>
                <a:srgbClr val="333333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234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Iteráló ciklus – halmaz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a halmaznak az elemei felsorolhatóak</a:t>
            </a:r>
          </a:p>
          <a:p>
            <a:pPr lvl="1"/>
            <a:r>
              <a:rPr lang="hu-HU" noProof="0" dirty="0"/>
              <a:t>de nincs rögzített sorrendjük</a:t>
            </a:r>
          </a:p>
          <a:p>
            <a:pPr lvl="1"/>
            <a:r>
              <a:rPr lang="hu-HU" noProof="0" dirty="0"/>
              <a:t>ezért az iteráló ciklus véletlen sorrendben veszi az elemeit</a:t>
            </a:r>
          </a:p>
          <a:p>
            <a:pPr lvl="1"/>
            <a:endParaRPr lang="hu-HU" noProof="0" dirty="0"/>
          </a:p>
          <a:p>
            <a:pPr lvl="2"/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halmaz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-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elem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halmaz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összes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elemen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végigmegy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, de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véletlen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sorrendben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elem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15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Iteráló ciklus – szótár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szotar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szotar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values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ertek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osszeg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102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szotar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kulcsok_osszefuzve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""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kulcs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szotar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keys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kulcsok_osszefuzve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kulcsok_osszefuzve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kulcs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kulcsok_osszefuzve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'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abcde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'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826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Iteráló ciklus – szótár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egyszerre végiglépkedhetünk a kulcs-érték párokon</a:t>
            </a:r>
          </a:p>
          <a:p>
            <a:pPr lvl="1"/>
            <a:r>
              <a:rPr lang="hu-HU" noProof="0" dirty="0"/>
              <a:t>kettős értékadás (két ciklusváltozónk lesz)</a:t>
            </a:r>
          </a:p>
          <a:p>
            <a:pPr lvl="2"/>
            <a:endParaRPr lang="hu-HU" noProof="0" dirty="0"/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szotar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{"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c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ertekek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kulcs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szotar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items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():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kulcs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aeiou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ha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magánhangzó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ertekek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append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else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ertekek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append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(-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ertek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ertekek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[2, -6, -49, -31, 14]</a:t>
            </a: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813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Iteráló ciklus – egymásba ágyazás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11247120" cy="4754563"/>
          </a:xfrm>
        </p:spPr>
        <p:txBody>
          <a:bodyPr/>
          <a:lstStyle/>
          <a:p>
            <a:pPr lvl="2"/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szorzótábla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j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j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független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i-től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×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j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=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str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i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A3E9D"/>
                </a:solidFill>
                <a:latin typeface="Courier New" panose="02070309020205020404" pitchFamily="49" charset="0"/>
              </a:rPr>
              <a:t>j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dominó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jobb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A3E9D"/>
                </a:solidFill>
                <a:latin typeface="Courier New" panose="02070309020205020404" pitchFamily="49" charset="0"/>
              </a:rPr>
              <a:t>range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bal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7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a j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függ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az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i-től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ismétlődő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dominó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nem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lehet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bal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|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jobb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2320" y="1524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13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Iteráló ciklus – egymásba ágyazás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osszetett_lista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9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8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8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legkisebb_ertekek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allista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osszetett_lista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legkisebb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allista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for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allista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</a:t>
            </a: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legkisebb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ha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talált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kisebb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elemet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    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legkisebb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elem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lecseréli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legkisebb_ertekek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b="1" dirty="0" err="1">
                <a:solidFill>
                  <a:srgbClr val="AA3731"/>
                </a:solidFill>
                <a:latin typeface="Courier New" panose="02070309020205020404" pitchFamily="49" charset="0"/>
              </a:rPr>
              <a:t>append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legkisebb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legkisebb_ertekek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[2, 1, 3]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br>
              <a:rPr lang="hu-HU" noProof="0" dirty="0"/>
            </a:br>
            <a:endParaRPr lang="hu-HU" noProof="0" dirty="0"/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2320" y="1524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0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Folyamatvezérlés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elágazás</a:t>
            </a:r>
          </a:p>
          <a:p>
            <a:pPr lvl="1"/>
            <a:r>
              <a:rPr lang="hu-HU" b="1" noProof="0" dirty="0"/>
              <a:t>egyágú</a:t>
            </a:r>
            <a:r>
              <a:rPr lang="hu-HU" noProof="0" dirty="0"/>
              <a:t> (ha-akkor)</a:t>
            </a:r>
          </a:p>
          <a:p>
            <a:pPr lvl="1"/>
            <a:r>
              <a:rPr lang="hu-HU" b="1" noProof="0" dirty="0"/>
              <a:t>kétágú</a:t>
            </a:r>
            <a:r>
              <a:rPr lang="hu-HU" noProof="0" dirty="0"/>
              <a:t> (</a:t>
            </a:r>
            <a:r>
              <a:rPr lang="hu-HU" noProof="0" dirty="0" err="1"/>
              <a:t>ha-akkor-egyébként</a:t>
            </a:r>
            <a:r>
              <a:rPr lang="hu-HU" noProof="0" dirty="0"/>
              <a:t>)</a:t>
            </a:r>
          </a:p>
          <a:p>
            <a:pPr lvl="1"/>
            <a:r>
              <a:rPr lang="hu-HU" b="1" noProof="0" dirty="0"/>
              <a:t>sokágú</a:t>
            </a:r>
            <a:r>
              <a:rPr lang="hu-HU" noProof="0" dirty="0"/>
              <a:t> (</a:t>
            </a:r>
            <a:r>
              <a:rPr lang="hu-HU" noProof="0" dirty="0" err="1"/>
              <a:t>ha-akkor-egyébként</a:t>
            </a:r>
            <a:r>
              <a:rPr lang="hu-HU" noProof="0" dirty="0"/>
              <a:t> </a:t>
            </a:r>
            <a:r>
              <a:rPr lang="hu-HU" noProof="0" dirty="0" err="1"/>
              <a:t>ha-akkor-egyébként</a:t>
            </a:r>
            <a:r>
              <a:rPr lang="hu-HU" noProof="0" dirty="0"/>
              <a:t>…)</a:t>
            </a:r>
          </a:p>
          <a:p>
            <a:r>
              <a:rPr lang="hu-HU" noProof="0" dirty="0"/>
              <a:t>feltételes ciklus</a:t>
            </a:r>
          </a:p>
          <a:p>
            <a:pPr lvl="1"/>
            <a:r>
              <a:rPr lang="hu-HU" b="1" noProof="0" dirty="0" err="1"/>
              <a:t>elöltesztelő</a:t>
            </a:r>
            <a:r>
              <a:rPr lang="hu-HU" noProof="0" dirty="0"/>
              <a:t> (</a:t>
            </a:r>
            <a:r>
              <a:rPr lang="hu-HU" noProof="0" dirty="0" err="1"/>
              <a:t>amíg-csináld</a:t>
            </a:r>
            <a:r>
              <a:rPr lang="hu-HU" noProof="0" dirty="0"/>
              <a:t>)</a:t>
            </a:r>
          </a:p>
          <a:p>
            <a:pPr lvl="1"/>
            <a:r>
              <a:rPr lang="hu-HU" noProof="0" dirty="0" err="1"/>
              <a:t>hátultesztelő</a:t>
            </a:r>
            <a:r>
              <a:rPr lang="hu-HU" noProof="0" dirty="0"/>
              <a:t> (</a:t>
            </a:r>
            <a:r>
              <a:rPr lang="hu-HU" noProof="0" dirty="0" err="1"/>
              <a:t>csináld-amíg</a:t>
            </a:r>
            <a:r>
              <a:rPr lang="hu-HU" noProof="0" dirty="0"/>
              <a:t>)</a:t>
            </a:r>
          </a:p>
          <a:p>
            <a:r>
              <a:rPr lang="hu-HU" noProof="0" dirty="0"/>
              <a:t>zárt ciklusok</a:t>
            </a:r>
          </a:p>
          <a:p>
            <a:pPr lvl="1"/>
            <a:r>
              <a:rPr lang="hu-HU" b="1" noProof="0" dirty="0"/>
              <a:t>bejáró/iteráló ciklus</a:t>
            </a:r>
            <a:r>
              <a:rPr lang="hu-HU" noProof="0" dirty="0"/>
              <a:t>: az </a:t>
            </a:r>
            <a:r>
              <a:rPr lang="hu-HU" noProof="0" dirty="0" err="1"/>
              <a:t>elöltesztelő</a:t>
            </a:r>
            <a:r>
              <a:rPr lang="hu-HU" noProof="0" dirty="0"/>
              <a:t> ciklus speciális esete, elemeken lépked végig</a:t>
            </a:r>
          </a:p>
          <a:p>
            <a:pPr lvl="1"/>
            <a:r>
              <a:rPr lang="hu-HU" noProof="0" dirty="0"/>
              <a:t>számláló ciklus: az iteráló ciklus speciális esete, pozitív egész számokon lépked végig</a:t>
            </a:r>
          </a:p>
          <a:p>
            <a:r>
              <a:rPr lang="hu-HU" b="1" noProof="0" dirty="0"/>
              <a:t>(félkövér: tananyag)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09:55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6199" y="1422400"/>
            <a:ext cx="4326255" cy="238856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302085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9. feladat – iteráló ciklus (tömör leírás)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hozz létre egy szótárat, amely szöveges kulcsokat és logikai értékeket tartalmaz</a:t>
            </a:r>
          </a:p>
          <a:p>
            <a:r>
              <a:rPr lang="hu-HU" noProof="0" dirty="0"/>
              <a:t>a szótár minden olyan elemét, amelynek értéke igaz, módosítsd úgy, hogy a kulcsában található magánhangzók számát tartalmazza innentől</a:t>
            </a:r>
          </a:p>
          <a:p>
            <a:r>
              <a:rPr lang="hu-HU" noProof="0" dirty="0"/>
              <a:t>ellenőrizd az eredményt</a:t>
            </a:r>
          </a:p>
          <a:p>
            <a:endParaRPr lang="hu-HU" noProof="0" dirty="0"/>
          </a:p>
          <a:p>
            <a:endParaRPr lang="hu-HU" noProof="0" dirty="0"/>
          </a:p>
          <a:p>
            <a:r>
              <a:rPr lang="hu-HU" noProof="0" dirty="0"/>
              <a:t>a megoldáshoz szükséged lesz:</a:t>
            </a:r>
          </a:p>
          <a:p>
            <a:pPr lvl="1"/>
            <a:r>
              <a:rPr lang="hu-HU" noProof="0" dirty="0"/>
              <a:t>egymásba ágyazott iteráló ciklusokra</a:t>
            </a:r>
          </a:p>
          <a:p>
            <a:pPr lvl="1"/>
            <a:r>
              <a:rPr lang="hu-HU" noProof="0" dirty="0"/>
              <a:t>és elágazásokra mindkét cikluson belül</a:t>
            </a:r>
          </a:p>
          <a:p>
            <a:r>
              <a:rPr lang="hu-HU" noProof="0" dirty="0"/>
              <a:t>előbb tervezd meg a programot, csak utána ess neki a kódolásnak</a:t>
            </a:r>
          </a:p>
          <a:p>
            <a:r>
              <a:rPr lang="hu-HU" noProof="0" dirty="0"/>
              <a:t>ha a tervezésben elakadsz, menj a következő diára (lépésenkénti feladatleírás)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  <p:sp>
        <p:nvSpPr>
          <p:cNvPr id="5" name="Téglalap 4"/>
          <p:cNvSpPr/>
          <p:nvPr/>
        </p:nvSpPr>
        <p:spPr>
          <a:xfrm rot="1225821">
            <a:off x="7900350" y="711600"/>
            <a:ext cx="3750387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– </a:t>
            </a:r>
            <a:r>
              <a:rPr lang="hu-HU" sz="2800" b="1" cap="none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TIPIKUS ZH-FELADAT –</a:t>
            </a:r>
          </a:p>
        </p:txBody>
      </p:sp>
    </p:spTree>
    <p:extLst>
      <p:ext uri="{BB962C8B-B14F-4D97-AF65-F5344CB8AC3E}">
        <p14:creationId xmlns:p14="http://schemas.microsoft.com/office/powerpoint/2010/main" val="6956335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9. feladat – iteráló ciklus (lépésenkénti leírás)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hozz létre egy szótárat, amely szöveges kulcsokat és logikai értékeket tartalmaz</a:t>
            </a:r>
          </a:p>
          <a:p>
            <a:r>
              <a:rPr lang="hu-HU" noProof="0" dirty="0"/>
              <a:t>iteráló ciklussal lépkedj végig egyszerre a szótár kulcs-érték párjain</a:t>
            </a:r>
          </a:p>
          <a:p>
            <a:r>
              <a:rPr lang="hu-HU" noProof="0" dirty="0"/>
              <a:t>a ciklusmagon belül hozz létre egy számváltozót 0 kezdőértékkel</a:t>
            </a:r>
          </a:p>
          <a:p>
            <a:pPr lvl="1"/>
            <a:r>
              <a:rPr lang="hu-HU" noProof="0" dirty="0"/>
              <a:t>ebben fogod tárolni a magánhangzók darabszámát</a:t>
            </a:r>
          </a:p>
          <a:p>
            <a:pPr indent="-228600"/>
            <a:r>
              <a:rPr lang="hu-HU" noProof="0" dirty="0"/>
              <a:t>egy belső (beágyazott) ciklusban</a:t>
            </a:r>
          </a:p>
          <a:p>
            <a:pPr lvl="1"/>
            <a:r>
              <a:rPr lang="hu-HU" noProof="0" dirty="0"/>
              <a:t>lépkedj végig a kulcs betűin</a:t>
            </a:r>
          </a:p>
          <a:p>
            <a:pPr lvl="1"/>
            <a:r>
              <a:rPr lang="hu-HU" noProof="0" dirty="0"/>
              <a:t>és ha a vizsgált betű magánhangzó, növeld 1-gyel a számváltozó értékét</a:t>
            </a:r>
          </a:p>
          <a:p>
            <a:r>
              <a:rPr lang="hu-HU" noProof="0" dirty="0"/>
              <a:t>miután a belső ciklus véget ért, ha a szótár éppen vizsgált elemének értéke igaz,</a:t>
            </a:r>
          </a:p>
          <a:p>
            <a:pPr lvl="1"/>
            <a:r>
              <a:rPr lang="hu-HU" noProof="0" dirty="0"/>
              <a:t>akkor módosítsd a szótár aktuális elemét úgy,</a:t>
            </a:r>
          </a:p>
          <a:p>
            <a:pPr lvl="1"/>
            <a:r>
              <a:rPr lang="hu-HU" noProof="0" dirty="0"/>
              <a:t>hogy innentől a </a:t>
            </a:r>
            <a:r>
              <a:rPr lang="hu-HU" noProof="0" dirty="0" err="1"/>
              <a:t>True</a:t>
            </a:r>
            <a:r>
              <a:rPr lang="hu-HU" noProof="0" dirty="0"/>
              <a:t> érték helyett a kulcsában található magánhangzók számát tartalmazza (használd a </a:t>
            </a:r>
            <a:r>
              <a:rPr lang="hu-HU" i="1" noProof="0" dirty="0" err="1"/>
              <a:t>szotar</a:t>
            </a:r>
            <a:r>
              <a:rPr lang="hu-HU" i="1" noProof="0" dirty="0"/>
              <a:t>[kulcs] = </a:t>
            </a:r>
            <a:r>
              <a:rPr lang="hu-HU" i="1" noProof="0" dirty="0" err="1"/>
              <a:t>uj</a:t>
            </a:r>
            <a:r>
              <a:rPr lang="hu-HU" i="1" noProof="0" dirty="0"/>
              <a:t>_</a:t>
            </a:r>
            <a:r>
              <a:rPr lang="hu-HU" i="1" noProof="0" dirty="0" err="1"/>
              <a:t>ertek</a:t>
            </a:r>
            <a:r>
              <a:rPr lang="hu-HU" noProof="0" dirty="0"/>
              <a:t> utasítást)</a:t>
            </a: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097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Köszönöm a figyelmet!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kérdések?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Folyamatvezérlés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Pythonnak nincs </a:t>
            </a:r>
            <a:r>
              <a:rPr lang="hu-HU" noProof="0" dirty="0" err="1"/>
              <a:t>hátultesztelő</a:t>
            </a:r>
            <a:r>
              <a:rPr lang="hu-HU" noProof="0" dirty="0"/>
              <a:t> ciklusa</a:t>
            </a:r>
          </a:p>
          <a:p>
            <a:pPr lvl="1"/>
            <a:r>
              <a:rPr lang="hu-HU" noProof="0" dirty="0"/>
              <a:t>minden </a:t>
            </a:r>
            <a:r>
              <a:rPr lang="hu-HU" noProof="0" dirty="0" err="1"/>
              <a:t>hátultesztelő</a:t>
            </a:r>
            <a:r>
              <a:rPr lang="hu-HU" noProof="0" dirty="0"/>
              <a:t> átírható </a:t>
            </a:r>
            <a:r>
              <a:rPr lang="hu-HU" noProof="0" dirty="0" err="1"/>
              <a:t>elöltesztelővé</a:t>
            </a:r>
            <a:endParaRPr lang="hu-HU" noProof="0" dirty="0"/>
          </a:p>
          <a:p>
            <a:pPr lvl="1"/>
            <a:r>
              <a:rPr lang="hu-HU" noProof="0" dirty="0"/>
              <a:t>de eleve ritkán szokták használni a programozók</a:t>
            </a:r>
          </a:p>
          <a:p>
            <a:r>
              <a:rPr lang="hu-HU" noProof="0" dirty="0"/>
              <a:t>Pythonnak nincs igazi számláló ciklusa</a:t>
            </a:r>
          </a:p>
          <a:p>
            <a:pPr lvl="1"/>
            <a:r>
              <a:rPr lang="hu-HU" noProof="0" dirty="0"/>
              <a:t>de persze pozitív egész számok listáján végig tudunk lépkedni iteráló ciklussal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4FA03-C07A-4504-B5B1-698F66A2B0F7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4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egyágú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szintaxisa:</a:t>
            </a:r>
          </a:p>
          <a:p>
            <a:pPr lvl="2"/>
            <a:r>
              <a:rPr lang="hu-HU" b="1" noProof="0" dirty="0" err="1"/>
              <a:t>if</a:t>
            </a:r>
            <a:r>
              <a:rPr lang="hu-HU" noProof="0" dirty="0"/>
              <a:t> </a:t>
            </a:r>
            <a:r>
              <a:rPr lang="hu-HU" i="1" noProof="0" dirty="0"/>
              <a:t>feltétel</a:t>
            </a:r>
            <a:r>
              <a:rPr lang="hu-HU" b="1" noProof="0" dirty="0"/>
              <a:t>:</a:t>
            </a:r>
            <a:r>
              <a:rPr lang="hu-HU" noProof="0" dirty="0"/>
              <a:t> </a:t>
            </a:r>
            <a:r>
              <a:rPr lang="hu-HU" i="1" noProof="0" dirty="0"/>
              <a:t>utasítás</a:t>
            </a:r>
          </a:p>
          <a:p>
            <a:pPr lvl="2"/>
            <a:r>
              <a:rPr lang="hu-HU" b="1" noProof="0" dirty="0" err="1"/>
              <a:t>if</a:t>
            </a:r>
            <a:r>
              <a:rPr lang="hu-HU" i="1" noProof="0" dirty="0"/>
              <a:t> feltétel</a:t>
            </a:r>
            <a:r>
              <a:rPr lang="hu-HU" b="1" noProof="0" dirty="0"/>
              <a:t>:</a:t>
            </a:r>
            <a:endParaRPr lang="hu-HU" b="1" i="1" noProof="0" dirty="0"/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i="1" noProof="0" dirty="0"/>
              <a:t>	utasítás</a:t>
            </a:r>
          </a:p>
          <a:p>
            <a:r>
              <a:rPr lang="hu-HU" noProof="0" dirty="0"/>
              <a:t>ha teljesül a feltétel, végrehajtja az utasítás(oka)t, ha nem, kihagyja</a:t>
            </a:r>
          </a:p>
          <a:p>
            <a:r>
              <a:rPr lang="hu-HU" noProof="0" dirty="0"/>
              <a:t>ha egy utasításunk van, akkor nem muszáj új sorba írni</a:t>
            </a:r>
          </a:p>
          <a:p>
            <a:pPr lvl="1"/>
            <a:r>
              <a:rPr lang="hu-HU" noProof="0" dirty="0"/>
              <a:t>de a Shift+Enter-es futtatás esetén érdemes</a:t>
            </a:r>
          </a:p>
          <a:p>
            <a:r>
              <a:rPr lang="hu-HU" noProof="0" dirty="0"/>
              <a:t>		</a:t>
            </a:r>
          </a:p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Életkorod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: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ha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túl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fiatal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Ne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vedd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apró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elemeket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szádba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mert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fulladást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okozhatnak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!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De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játssz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nyugodtan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LEGÓval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mindegy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hány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éves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vagy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!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b="0" dirty="0">
              <a:solidFill>
                <a:srgbClr val="333333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15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egyágú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kitevo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100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kitevo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ha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kellően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kicsi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szám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kitevo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kitevo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8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kitevo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10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ha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kellően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kicsi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a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szám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kitevo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Kétszer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kettő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néha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öt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8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Elágazás – feltétel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feltétel tetszőlegesen egyszerű vagy tetszőlegesen bonyolult is lehet</a:t>
            </a:r>
          </a:p>
          <a:p>
            <a:r>
              <a:rPr lang="hu-HU" dirty="0"/>
              <a:t>a lényeg, hogy a kifejezést kiértékelve </a:t>
            </a:r>
            <a:r>
              <a:rPr lang="hu-HU" dirty="0" err="1"/>
              <a:t>True-t</a:t>
            </a:r>
            <a:r>
              <a:rPr lang="hu-HU" dirty="0"/>
              <a:t> vagy </a:t>
            </a:r>
            <a:r>
              <a:rPr lang="hu-HU" dirty="0" err="1"/>
              <a:t>False-t</a:t>
            </a:r>
            <a:r>
              <a:rPr lang="hu-HU" dirty="0"/>
              <a:t> kapjunk</a:t>
            </a:r>
          </a:p>
          <a:p>
            <a:pPr lvl="1"/>
            <a:r>
              <a:rPr lang="hu-HU" dirty="0"/>
              <a:t>vagyis eldönthető legyen, hogy melyik ágban folytatódjon a program</a:t>
            </a:r>
          </a:p>
          <a:p>
            <a:pPr lvl="1"/>
            <a:endParaRPr lang="hu-HU" dirty="0"/>
          </a:p>
          <a:p>
            <a:pPr lvl="2"/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True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mindig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belelép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(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nincs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sok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értelme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...)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False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: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#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sose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lép</a:t>
            </a:r>
            <a:r>
              <a:rPr lang="en-US" i="1" dirty="0">
                <a:solidFill>
                  <a:srgbClr val="AAAAAA"/>
                </a:solidFill>
                <a:latin typeface="Courier New" panose="02070309020205020404" pitchFamily="49" charset="0"/>
              </a:rPr>
              <a:t> </a:t>
            </a:r>
            <a:r>
              <a:rPr lang="en-US" i="1" dirty="0" err="1">
                <a:solidFill>
                  <a:srgbClr val="AAAAAA"/>
                </a:solidFill>
                <a:latin typeface="Courier New" panose="02070309020205020404" pitchFamily="49" charset="0"/>
              </a:rPr>
              <a:t>bele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szam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r>
              <a:rPr lang="en-US" dirty="0">
                <a:solidFill>
                  <a:srgbClr val="4B69C6"/>
                </a:solidFill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3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2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or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not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4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in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[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5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9C5D27"/>
                </a:solidFill>
                <a:latin typeface="Courier New" panose="02070309020205020404" pitchFamily="49" charset="0"/>
              </a:rPr>
              <a:t>6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]):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AA3731"/>
                </a:solidFill>
                <a:latin typeface="Courier New" panose="02070309020205020404" pitchFamily="49" charset="0"/>
              </a:rPr>
              <a:t>print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A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feltételek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448C27"/>
                </a:solidFill>
                <a:latin typeface="Courier New" panose="02070309020205020404" pitchFamily="49" charset="0"/>
              </a:rPr>
              <a:t>teljesültek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.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b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</a:b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4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0" dirty="0"/>
              <a:t>Elágazás – kétágú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noProof="0" dirty="0"/>
              <a:t>szintaxisa:</a:t>
            </a:r>
          </a:p>
          <a:p>
            <a:pPr lvl="2"/>
            <a:r>
              <a:rPr lang="hu-HU" b="1" noProof="0" dirty="0" err="1"/>
              <a:t>if</a:t>
            </a:r>
            <a:r>
              <a:rPr lang="hu-HU" i="1" noProof="0" dirty="0"/>
              <a:t> feltétel</a:t>
            </a:r>
            <a:r>
              <a:rPr lang="hu-HU" b="1" noProof="0" dirty="0"/>
              <a:t>:</a:t>
            </a:r>
            <a:endParaRPr lang="hu-HU" b="1" i="1" noProof="0" dirty="0"/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b="1" noProof="0" dirty="0" err="1"/>
              <a:t>else</a:t>
            </a:r>
            <a:r>
              <a:rPr lang="hu-HU" b="1" noProof="0" dirty="0"/>
              <a:t>:</a:t>
            </a:r>
          </a:p>
          <a:p>
            <a:pPr lvl="2"/>
            <a:r>
              <a:rPr lang="hu-HU" i="1" noProof="0" dirty="0"/>
              <a:t>	utasítás</a:t>
            </a:r>
          </a:p>
          <a:p>
            <a:pPr lvl="2"/>
            <a:r>
              <a:rPr lang="hu-HU" i="1" noProof="0" dirty="0"/>
              <a:t>	utasítás</a:t>
            </a:r>
          </a:p>
          <a:p>
            <a:r>
              <a:rPr lang="hu-HU" noProof="0" dirty="0"/>
              <a:t>ha teljesül a feltétel, végrehajtja az első utasításblokkot, ha nem, végrehajtja a második utasításblokkot</a:t>
            </a:r>
          </a:p>
          <a:p>
            <a:pPr lvl="1"/>
            <a:r>
              <a:rPr lang="hu-HU" noProof="0" dirty="0"/>
              <a:t>csak az egyik ág hajtódik végre</a:t>
            </a:r>
          </a:p>
          <a:p>
            <a:pPr lvl="1"/>
            <a:r>
              <a:rPr lang="hu-HU" noProof="0" dirty="0"/>
              <a:t>bármelyik ágba is megy, később az </a:t>
            </a:r>
            <a:r>
              <a:rPr lang="hu-HU" noProof="0" dirty="0" err="1"/>
              <a:t>else</a:t>
            </a:r>
            <a:r>
              <a:rPr lang="hu-HU" noProof="0" dirty="0"/>
              <a:t> utasításblokkja utáni résszel folytatja</a:t>
            </a:r>
          </a:p>
          <a:p>
            <a:pPr lvl="1"/>
            <a:r>
              <a:rPr lang="hu-HU" noProof="0" dirty="0"/>
              <a:t>ha egy utasításból áll a blokk, nem kötelező külön sorba írni (de érdemes)</a:t>
            </a:r>
          </a:p>
          <a:p>
            <a:endParaRPr lang="hu-HU" noProof="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09:55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17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3031</Words>
  <Application>Microsoft Office PowerPoint</Application>
  <PresentationFormat>Szélesvásznú</PresentationFormat>
  <Paragraphs>481</Paragraphs>
  <Slides>42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7" baseType="lpstr">
      <vt:lpstr>Arial</vt:lpstr>
      <vt:lpstr>Arial Narrow</vt:lpstr>
      <vt:lpstr>Calibri</vt:lpstr>
      <vt:lpstr>Courier New</vt:lpstr>
      <vt:lpstr>Office-téma</vt:lpstr>
      <vt:lpstr>Elágazások, ciklusok</vt:lpstr>
      <vt:lpstr>Folyamatvezérlés</vt:lpstr>
      <vt:lpstr>Folyamatvezérlés</vt:lpstr>
      <vt:lpstr>Folyamatvezérlés</vt:lpstr>
      <vt:lpstr>Folyamatvezérlés</vt:lpstr>
      <vt:lpstr>Elágazás – egyágú</vt:lpstr>
      <vt:lpstr>Elágazás – egyágú</vt:lpstr>
      <vt:lpstr>Elágazás – feltétel</vt:lpstr>
      <vt:lpstr>Elágazás – kétágú</vt:lpstr>
      <vt:lpstr>Elágazás – kétágú</vt:lpstr>
      <vt:lpstr>Elágazás – kétágú</vt:lpstr>
      <vt:lpstr>Elágazás – sokágú</vt:lpstr>
      <vt:lpstr>Elágazás – sokágú</vt:lpstr>
      <vt:lpstr>Elágazás – sokágú</vt:lpstr>
      <vt:lpstr>Elágazás – sokágú</vt:lpstr>
      <vt:lpstr>Elágazás – sokágú</vt:lpstr>
      <vt:lpstr>Elágazás – egymásba ágyazás</vt:lpstr>
      <vt:lpstr>7. feladat – elágazás</vt:lpstr>
      <vt:lpstr>Elöltesztelő ciklus </vt:lpstr>
      <vt:lpstr>Elöltesztelő ciklus</vt:lpstr>
      <vt:lpstr>Elöltesztelő ciklus</vt:lpstr>
      <vt:lpstr>Elöltesztelő ciklus</vt:lpstr>
      <vt:lpstr>Elöltesztelő ciklus</vt:lpstr>
      <vt:lpstr>Elöltesztelő ciklus – összevetés az egyágú elágazással</vt:lpstr>
      <vt:lpstr>Elöltesztelő ciklus – végtelen ciklus</vt:lpstr>
      <vt:lpstr>Elöltesztelő ciklus – végtelen ciklus</vt:lpstr>
      <vt:lpstr>Elöltesztelő ciklus – egymásba ágyazás</vt:lpstr>
      <vt:lpstr>Elöltesztelő ciklus – kombinálás elágazással</vt:lpstr>
      <vt:lpstr>8. feladat – elöltesztelő ciklus</vt:lpstr>
      <vt:lpstr>Iteráló ciklus</vt:lpstr>
      <vt:lpstr>Iteráló ciklus – számszekvencia</vt:lpstr>
      <vt:lpstr>Iteráló ciklus – számszekvencia</vt:lpstr>
      <vt:lpstr>Iteráló ciklus – lista elemei</vt:lpstr>
      <vt:lpstr>Iteráló ciklus – szöveg betűi</vt:lpstr>
      <vt:lpstr>Iteráló ciklus – halmaz</vt:lpstr>
      <vt:lpstr>Iteráló ciklus – szótár</vt:lpstr>
      <vt:lpstr>Iteráló ciklus – szótár</vt:lpstr>
      <vt:lpstr>Iteráló ciklus – egymásba ágyazás</vt:lpstr>
      <vt:lpstr>Iteráló ciklus – egymásba ágyazás</vt:lpstr>
      <vt:lpstr>9. feladat – iteráló ciklus (tömör leírás)</vt:lpstr>
      <vt:lpstr>9. feladat – iteráló ciklus (lépésenkénti leírás)</vt:lpstr>
      <vt:lpstr>Köszönöm a figyelmet!</vt:lpstr>
    </vt:vector>
  </TitlesOfParts>
  <Company>MTA ÖK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171</cp:revision>
  <dcterms:created xsi:type="dcterms:W3CDTF">2021-09-14T06:27:21Z</dcterms:created>
  <dcterms:modified xsi:type="dcterms:W3CDTF">2023-10-11T09:36:50Z</dcterms:modified>
</cp:coreProperties>
</file>